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58" r:id="rId5"/>
    <p:sldId id="259" r:id="rId6"/>
    <p:sldId id="272" r:id="rId7"/>
    <p:sldId id="273" r:id="rId8"/>
    <p:sldId id="260" r:id="rId9"/>
    <p:sldId id="274" r:id="rId10"/>
    <p:sldId id="261" r:id="rId11"/>
    <p:sldId id="262" r:id="rId12"/>
    <p:sldId id="268" r:id="rId13"/>
    <p:sldId id="263" r:id="rId14"/>
    <p:sldId id="264" r:id="rId15"/>
    <p:sldId id="265" r:id="rId16"/>
    <p:sldId id="271" r:id="rId17"/>
    <p:sldId id="266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00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1467E-F6D6-46F3-B057-4A8CADACCBC6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44A53-C82D-4AA9-B8DD-E642D402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 </a:t>
            </a:r>
            <a:endParaRPr lang="en-US" altLang="ja-JP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978B71-B94A-410A-94D7-F1F49CA14D70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052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EDE6-8E11-4DC1-85E8-1A79CDF13AC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4253-1FFF-45E2-8A1D-6F8F8B64C99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youtu.be/QqG6YhP7BU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travel.state.gov/passpor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Italy &amp; Greece– </a:t>
            </a:r>
            <a:r>
              <a:rPr lang="en-US" sz="4800" dirty="0" smtClean="0">
                <a:solidFill>
                  <a:schemeClr val="bg1"/>
                </a:solidFill>
              </a:rPr>
              <a:t>Spring Break </a:t>
            </a:r>
            <a:r>
              <a:rPr lang="en-US" sz="4800" dirty="0" smtClean="0">
                <a:solidFill>
                  <a:schemeClr val="bg1"/>
                </a:solidFill>
              </a:rPr>
              <a:t>2015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 b="8294"/>
          <a:stretch/>
        </p:blipFill>
        <p:spPr>
          <a:xfrm>
            <a:off x="1371600" y="1371600"/>
            <a:ext cx="67818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Pack?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TRAVEL LIGHT!</a:t>
            </a:r>
          </a:p>
          <a:p>
            <a:r>
              <a:rPr lang="en-US" dirty="0" smtClean="0"/>
              <a:t>EF Tours list and Bob’s list</a:t>
            </a:r>
          </a:p>
          <a:p>
            <a:r>
              <a:rPr lang="en-US" dirty="0" smtClean="0"/>
              <a:t>Carry-on VS. Check-in</a:t>
            </a:r>
          </a:p>
          <a:p>
            <a:r>
              <a:rPr lang="en-US" dirty="0" smtClean="0"/>
              <a:t>Prescriptions</a:t>
            </a:r>
          </a:p>
          <a:p>
            <a:endParaRPr lang="en-US" dirty="0"/>
          </a:p>
        </p:txBody>
      </p:sp>
      <p:pic>
        <p:nvPicPr>
          <p:cNvPr id="4" name="Picture 3" descr="Backpack-Winner.jpg"/>
          <p:cNvPicPr>
            <a:picLocks noChangeAspect="1"/>
          </p:cNvPicPr>
          <p:nvPr/>
        </p:nvPicPr>
        <p:blipFill>
          <a:blip r:embed="rId2" cstate="print"/>
          <a:srcRect l="12963" t="7407" r="14815" b="14815"/>
          <a:stretch>
            <a:fillRect/>
          </a:stretch>
        </p:blipFill>
        <p:spPr>
          <a:xfrm>
            <a:off x="5257800" y="2672862"/>
            <a:ext cx="3886200" cy="4185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Buy?</a:t>
            </a:r>
            <a:endParaRPr lang="en-US" dirty="0"/>
          </a:p>
        </p:txBody>
      </p:sp>
      <p:pic>
        <p:nvPicPr>
          <p:cNvPr id="5" name="Picture 4" descr="4881717-254422-european-union-symbol-and-euro-sign.jpg"/>
          <p:cNvPicPr>
            <a:picLocks noChangeAspect="1"/>
          </p:cNvPicPr>
          <p:nvPr/>
        </p:nvPicPr>
        <p:blipFill>
          <a:blip r:embed="rId2" cstate="print"/>
          <a:srcRect t="4762" b="9524"/>
          <a:stretch>
            <a:fillRect/>
          </a:stretch>
        </p:blipFill>
        <p:spPr>
          <a:xfrm>
            <a:off x="533400" y="228600"/>
            <a:ext cx="1600200" cy="1371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8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Electrical </a:t>
            </a:r>
            <a:r>
              <a:rPr lang="en-US" sz="3200" dirty="0"/>
              <a:t>converters, cell phone plans, </a:t>
            </a:r>
            <a:r>
              <a:rPr lang="en-US" sz="3200" dirty="0" err="1"/>
              <a:t>Viber</a:t>
            </a:r>
            <a:r>
              <a:rPr lang="en-US" sz="3200" dirty="0"/>
              <a:t>/Skype, travel sized items, rainy </a:t>
            </a:r>
            <a:r>
              <a:rPr lang="en-US" sz="3200" dirty="0" smtClean="0"/>
              <a:t>clothing, contacts</a:t>
            </a:r>
            <a:r>
              <a:rPr lang="en-US" sz="3200" dirty="0"/>
              <a:t>, </a:t>
            </a:r>
            <a:r>
              <a:rPr lang="en-US" sz="3200" dirty="0" smtClean="0"/>
              <a:t>journal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flashlight?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alarm </a:t>
            </a:r>
            <a:r>
              <a:rPr lang="en-US" sz="3200" dirty="0" smtClean="0"/>
              <a:t>clock/watch?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light </a:t>
            </a:r>
            <a:r>
              <a:rPr lang="en-US" sz="3200" dirty="0"/>
              <a:t>rain </a:t>
            </a:r>
            <a:r>
              <a:rPr lang="en-US" sz="3200" dirty="0" smtClean="0"/>
              <a:t>jacket?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small/light umbrella?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FLEEEEEEEEEEEEEEEEEEEEEEEEEEEEEEEEEECE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75" t="24219" r="68750" b="38281"/>
          <a:stretch/>
        </p:blipFill>
        <p:spPr>
          <a:xfrm>
            <a:off x="1676401" y="1349906"/>
            <a:ext cx="6006106" cy="53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6" y="1600200"/>
            <a:ext cx="81548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January Meeting (</a:t>
            </a:r>
            <a:r>
              <a:rPr lang="en-US" dirty="0" smtClean="0"/>
              <a:t>1/20-23)</a:t>
            </a:r>
            <a:endParaRPr lang="en-US" dirty="0" smtClean="0"/>
          </a:p>
          <a:p>
            <a:pPr lvl="1"/>
            <a:r>
              <a:rPr lang="en-US" dirty="0" smtClean="0"/>
              <a:t>Practice for the trip</a:t>
            </a:r>
          </a:p>
          <a:p>
            <a:pPr lvl="1"/>
            <a:r>
              <a:rPr lang="en-US" dirty="0" smtClean="0"/>
              <a:t>Order money from banks (</a:t>
            </a:r>
            <a:r>
              <a:rPr lang="en-US" dirty="0" smtClean="0"/>
              <a:t>Euros)</a:t>
            </a:r>
            <a:endParaRPr lang="en-US" dirty="0" smtClean="0"/>
          </a:p>
          <a:p>
            <a:pPr lvl="1"/>
            <a:r>
              <a:rPr lang="en-US" dirty="0" smtClean="0"/>
              <a:t>Packing List</a:t>
            </a:r>
          </a:p>
          <a:p>
            <a:pPr lvl="1"/>
            <a:r>
              <a:rPr lang="en-US" dirty="0" smtClean="0"/>
              <a:t>Meals</a:t>
            </a:r>
          </a:p>
          <a:p>
            <a:r>
              <a:rPr lang="en-US" dirty="0" smtClean="0"/>
              <a:t>February Meeting (</a:t>
            </a:r>
            <a:r>
              <a:rPr lang="en-US" dirty="0" smtClean="0"/>
              <a:t>2/17-20)</a:t>
            </a:r>
            <a:endParaRPr lang="en-US" dirty="0" smtClean="0"/>
          </a:p>
          <a:p>
            <a:pPr lvl="1"/>
            <a:r>
              <a:rPr lang="en-US" dirty="0" smtClean="0"/>
              <a:t>Practice for the trip</a:t>
            </a:r>
          </a:p>
          <a:p>
            <a:pPr lvl="1"/>
            <a:r>
              <a:rPr lang="en-US" dirty="0" smtClean="0"/>
              <a:t>Procedures (passport control, baggage customs, hotels, travelling, bus, etc.)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Rooming Arrangements</a:t>
            </a:r>
            <a:endParaRPr lang="en-US" dirty="0"/>
          </a:p>
        </p:txBody>
      </p:sp>
      <p:pic>
        <p:nvPicPr>
          <p:cNvPr id="4" name="Content Placeholder 3" descr="Crazy-Bedroom-Designs-Image-01-Unique-Awesome-Underwater-Bedroom-Desig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ROOMING UPGRADES?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5059362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For adults </a:t>
            </a:r>
            <a:r>
              <a:rPr lang="en-US" b="1" dirty="0"/>
              <a:t>and any students wishing to Upgrade </a:t>
            </a: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options 1-4). Below are the </a:t>
            </a:r>
            <a:r>
              <a:rPr lang="en-US" b="1" dirty="0" smtClean="0"/>
              <a:t>options: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1.) Standard </a:t>
            </a:r>
            <a:r>
              <a:rPr lang="en-US" dirty="0"/>
              <a:t>Adult double: No additional fee</a:t>
            </a:r>
          </a:p>
          <a:p>
            <a:pPr marL="457200" lvl="1" indent="0">
              <a:buNone/>
            </a:pPr>
            <a:r>
              <a:rPr lang="en-US" dirty="0" smtClean="0"/>
              <a:t>2.) Adult </a:t>
            </a:r>
            <a:r>
              <a:rPr lang="en-US" dirty="0"/>
              <a:t>single upgrade: </a:t>
            </a:r>
            <a:r>
              <a:rPr lang="en-US" dirty="0">
                <a:solidFill>
                  <a:srgbClr val="FF0000"/>
                </a:solidFill>
              </a:rPr>
              <a:t>$40/night </a:t>
            </a:r>
          </a:p>
          <a:p>
            <a:pPr marL="457200" lvl="1" indent="0">
              <a:buNone/>
            </a:pPr>
            <a:r>
              <a:rPr lang="en-US" dirty="0" smtClean="0"/>
              <a:t>3.) Student </a:t>
            </a:r>
            <a:r>
              <a:rPr lang="en-US" dirty="0"/>
              <a:t>twin upgrade (with an adult or another student): </a:t>
            </a:r>
            <a:r>
              <a:rPr lang="en-US" dirty="0">
                <a:solidFill>
                  <a:srgbClr val="FF0000"/>
                </a:solidFill>
              </a:rPr>
              <a:t>$</a:t>
            </a:r>
            <a:r>
              <a:rPr lang="en-US" dirty="0" smtClean="0">
                <a:solidFill>
                  <a:srgbClr val="FF0000"/>
                </a:solidFill>
              </a:rPr>
              <a:t>30/night </a:t>
            </a:r>
            <a:r>
              <a:rPr lang="en-US" dirty="0" smtClean="0"/>
              <a:t>(both students)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4.) Family </a:t>
            </a:r>
            <a:r>
              <a:rPr lang="en-US" dirty="0"/>
              <a:t>room (2 adults &amp; a student OR 2 students &amp; an adult): no additional fee </a:t>
            </a:r>
            <a:r>
              <a:rPr lang="en-US" dirty="0" smtClean="0"/>
              <a:t>*</a:t>
            </a:r>
            <a:r>
              <a:rPr lang="en-US" dirty="0"/>
              <a:t>Third bed will likely be a pull out cot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Fundraisers?</a:t>
            </a:r>
            <a:endParaRPr lang="en-US" sz="5400" b="1" dirty="0"/>
          </a:p>
        </p:txBody>
      </p:sp>
      <p:pic>
        <p:nvPicPr>
          <p:cNvPr id="4" name="Content Placeholder 3" descr="Come Shake the Money Tree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37261"/>
            <a:ext cx="9144000" cy="5920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FUN</a:t>
            </a:r>
            <a:r>
              <a:rPr lang="en-US" sz="6000" dirty="0" err="1" smtClean="0"/>
              <a:t>raising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0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et </a:t>
            </a:r>
            <a:r>
              <a:rPr lang="en-US" b="1" dirty="0"/>
              <a:t>together and discuss cool ideas for getting people together to build excitement for the trip</a:t>
            </a:r>
          </a:p>
          <a:p>
            <a:r>
              <a:rPr lang="en-US" dirty="0" smtClean="0"/>
              <a:t>Movies</a:t>
            </a:r>
            <a:r>
              <a:rPr lang="en-US" dirty="0"/>
              <a:t>? </a:t>
            </a:r>
            <a:endParaRPr lang="en-US" dirty="0" smtClean="0"/>
          </a:p>
          <a:p>
            <a:pPr lvl="1"/>
            <a:r>
              <a:rPr lang="en-US" i="1" dirty="0" smtClean="0"/>
              <a:t>Gladiator</a:t>
            </a:r>
            <a:r>
              <a:rPr lang="en-US" dirty="0"/>
              <a:t>? </a:t>
            </a:r>
            <a:endParaRPr lang="en-US" dirty="0" smtClean="0"/>
          </a:p>
          <a:p>
            <a:pPr lvl="1"/>
            <a:r>
              <a:rPr lang="en-US" dirty="0" smtClean="0"/>
              <a:t>Audrey </a:t>
            </a:r>
            <a:r>
              <a:rPr lang="en-US" dirty="0"/>
              <a:t>Hepburn’s </a:t>
            </a:r>
            <a:r>
              <a:rPr lang="en-US" i="1" dirty="0"/>
              <a:t>Roman Holiday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Italian/Greek food – meals at restaurants/homes? </a:t>
            </a:r>
          </a:p>
          <a:p>
            <a:r>
              <a:rPr lang="en-US" dirty="0" smtClean="0"/>
              <a:t>Other </a:t>
            </a:r>
            <a:r>
              <a:rPr lang="en-US" dirty="0"/>
              <a:t>ideas about fun things to do? </a:t>
            </a:r>
            <a:endParaRPr lang="en-US" dirty="0" smtClean="0"/>
          </a:p>
          <a:p>
            <a:r>
              <a:rPr lang="en-US" dirty="0" smtClean="0"/>
              <a:t>Practicing </a:t>
            </a:r>
            <a:r>
              <a:rPr lang="en-US" dirty="0"/>
              <a:t>Italian?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3238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not entertained?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787"/>
            <a:ext cx="9144000" cy="5350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Our Entrance to Rome</a:t>
            </a:r>
            <a:endParaRPr lang="en-US" sz="6600" dirty="0"/>
          </a:p>
        </p:txBody>
      </p:sp>
      <p:pic>
        <p:nvPicPr>
          <p:cNvPr id="2050" name="Picture 2" descr="http://i.imgur.com/yfXD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1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rtman-respect-my-author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http://footballbettips.net/images/flags/italy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0200"/>
            <a:ext cx="127907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5029201"/>
            <a:ext cx="990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FORREST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0px-Hello_my_name_is_sticker_by_trexwe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7543800" y="23923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7651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28600"/>
            <a:ext cx="9144001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72325" y="2185988"/>
            <a:ext cx="1111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1525476UW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5200" y="769938"/>
            <a:ext cx="1219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3725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04788"/>
            <a:ext cx="8153400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4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We’re going to Italy &amp; Greece!</a:t>
            </a:r>
            <a:r>
              <a:rPr lang="en-US" altLang="en-US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/>
            </a:r>
            <a:br>
              <a:rPr lang="en-US" altLang="en-US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US" altLang="en-US" sz="3200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March 14-23, 2015</a:t>
            </a:r>
            <a:endParaRPr lang="en-US" altLang="en-US" sz="3200" i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563"/>
          <a:stretch/>
        </p:blipFill>
        <p:spPr bwMode="auto">
          <a:xfrm>
            <a:off x="457200" y="1462088"/>
            <a:ext cx="27432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8438"/>
          <a:stretch>
            <a:fillRect/>
          </a:stretch>
        </p:blipFill>
        <p:spPr bwMode="auto">
          <a:xfrm>
            <a:off x="3167063" y="1462088"/>
            <a:ext cx="248126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11401" r="4880" b="5214"/>
          <a:stretch>
            <a:fillRect/>
          </a:stretch>
        </p:blipFill>
        <p:spPr bwMode="auto">
          <a:xfrm>
            <a:off x="5262563" y="4114800"/>
            <a:ext cx="368776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8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at least 6 weeks before (Nov-Jan)</a:t>
            </a:r>
          </a:p>
          <a:p>
            <a:r>
              <a:rPr lang="en-US" dirty="0" smtClean="0"/>
              <a:t>Smile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ourne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89798"/>
            <a:ext cx="9144000" cy="386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415750" cy="5804264"/>
          </a:xfrm>
        </p:spPr>
      </p:pic>
    </p:spTree>
    <p:extLst>
      <p:ext uri="{BB962C8B-B14F-4D97-AF65-F5344CB8AC3E}">
        <p14:creationId xmlns:p14="http://schemas.microsoft.com/office/powerpoint/2010/main" val="2717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276</Words>
  <Application>Microsoft Office PowerPoint</Application>
  <PresentationFormat>On-screen Show (4:3)</PresentationFormat>
  <Paragraphs>51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Georgia</vt:lpstr>
      <vt:lpstr>Office Theme</vt:lpstr>
      <vt:lpstr>Italy &amp; Greece– Spring Break 2015</vt:lpstr>
      <vt:lpstr>Are you not entertained?</vt:lpstr>
      <vt:lpstr>Our Entrance to Rome</vt:lpstr>
      <vt:lpstr>PowerPoint Presentation</vt:lpstr>
      <vt:lpstr>PowerPoint Presentation</vt:lpstr>
      <vt:lpstr>PowerPoint Presentation</vt:lpstr>
      <vt:lpstr>We’re going to Italy &amp; Greece! March 14-23, 2015</vt:lpstr>
      <vt:lpstr>Passports?</vt:lpstr>
      <vt:lpstr>PowerPoint Presentation</vt:lpstr>
      <vt:lpstr>What to Pack?</vt:lpstr>
      <vt:lpstr>What to Buy?</vt:lpstr>
      <vt:lpstr>Weather?</vt:lpstr>
      <vt:lpstr>PowerPoint Presentation</vt:lpstr>
      <vt:lpstr>Future Meetings</vt:lpstr>
      <vt:lpstr>Rooming Arrangements</vt:lpstr>
      <vt:lpstr>ROOMING UPGRADES?</vt:lpstr>
      <vt:lpstr>Fundraisers?</vt:lpstr>
      <vt:lpstr>FUNraising</vt:lpstr>
    </vt:vector>
  </TitlesOfParts>
  <Company>CCISD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Isles &amp; Paris – Spring Break 2014</dc:title>
  <dc:creator>tparsons</dc:creator>
  <cp:lastModifiedBy>Parsons, Todd</cp:lastModifiedBy>
  <cp:revision>22</cp:revision>
  <dcterms:created xsi:type="dcterms:W3CDTF">2013-11-21T22:25:30Z</dcterms:created>
  <dcterms:modified xsi:type="dcterms:W3CDTF">2014-11-18T23:17:45Z</dcterms:modified>
</cp:coreProperties>
</file>